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  <p:sldId id="27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78A85E7-E95A-4550-A899-2593F759BABC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8"/>
            <p14:sldId id="279"/>
            <p14:sldId id="277"/>
          </p14:sldIdLst>
        </p14:section>
        <p14:section name="Раздел без заголовка" id="{9F9DD08F-1FD6-4B93-9068-509EFC1E0F55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22" d="100"/>
          <a:sy n="122" d="100"/>
        </p:scale>
        <p:origin x="-12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84048" y="621792"/>
            <a:ext cx="11299952" cy="6053327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b="1" dirty="0"/>
              <a:t>МИНОБРНАУКИ РОССИИ</a:t>
            </a:r>
          </a:p>
          <a:p>
            <a:pPr algn="ctr"/>
            <a:r>
              <a:rPr lang="ru-RU" b="1" dirty="0"/>
              <a:t>ФЕДЕРАЛЬНОЕ ГОСУДАРСТВЕННОЕ БЮДЖЕТНОЕ ОБРАЗОВАТЕЛЬНОЕ УЧРЕЖДЕНИЕ ВЫСШЕГО ПРОФЕССИОНАЛЬНОГО ОБРАЗОВАНИЯ</a:t>
            </a:r>
          </a:p>
          <a:p>
            <a:pPr algn="ctr"/>
            <a:r>
              <a:rPr lang="ru-RU" b="1" dirty="0"/>
              <a:t>“ВОРОНЕЖСКИЙ ГОСУДАРСТВЕННЫЙ УНИВЕРСИТЕТ”</a:t>
            </a:r>
          </a:p>
          <a:p>
            <a:pPr algn="ctr"/>
            <a:r>
              <a:rPr lang="ru-RU" b="1" dirty="0" smtClean="0"/>
              <a:t>Факультет </a:t>
            </a:r>
            <a:r>
              <a:rPr lang="ru-RU" b="1" dirty="0"/>
              <a:t>романо-германской филологии</a:t>
            </a:r>
          </a:p>
          <a:p>
            <a:pPr algn="ctr"/>
            <a:r>
              <a:rPr lang="ru-RU" b="1" dirty="0"/>
              <a:t>Кафедра теории и методики преподавания иностранных языков</a:t>
            </a:r>
          </a:p>
          <a:p>
            <a:pPr algn="ctr"/>
            <a:r>
              <a:rPr lang="ru-RU" b="1" dirty="0"/>
              <a:t>Лингвистика</a:t>
            </a:r>
          </a:p>
          <a:p>
            <a:pPr algn="ctr"/>
            <a:r>
              <a:rPr lang="ru-RU" b="1" dirty="0"/>
              <a:t>Испанское </a:t>
            </a:r>
            <a:r>
              <a:rPr lang="ru-RU" b="1" dirty="0" smtClean="0"/>
              <a:t>отделение</a:t>
            </a:r>
            <a:endParaRPr lang="ru-RU" b="1" dirty="0"/>
          </a:p>
          <a:p>
            <a:pPr algn="ctr"/>
            <a:r>
              <a:rPr lang="ru-RU" sz="1800" b="1" dirty="0"/>
              <a:t>Курсовая работа по теме: Интернет-ресурсы, используемые для обучения иностранным языкам. Компьютерное обучение </a:t>
            </a:r>
            <a:r>
              <a:rPr lang="ru-RU" sz="1800" b="1" dirty="0" smtClean="0"/>
              <a:t>языкам</a:t>
            </a:r>
            <a:endParaRPr lang="ru-RU" sz="1800" b="1" dirty="0"/>
          </a:p>
          <a:p>
            <a:pPr algn="r"/>
            <a:endParaRPr lang="ru-RU" dirty="0" smtClean="0"/>
          </a:p>
          <a:p>
            <a:pPr algn="r"/>
            <a:endParaRPr lang="ru-RU" dirty="0"/>
          </a:p>
          <a:p>
            <a:pPr algn="r"/>
            <a:r>
              <a:rPr lang="ru-RU" dirty="0" smtClean="0"/>
              <a:t>Студент</a:t>
            </a:r>
            <a:r>
              <a:rPr lang="ru-RU" dirty="0"/>
              <a:t>: Елисеева Елизавета Юрьевна</a:t>
            </a:r>
          </a:p>
          <a:p>
            <a:pPr algn="r"/>
            <a:r>
              <a:rPr lang="ru-RU" dirty="0" smtClean="0"/>
              <a:t>Руководитель</a:t>
            </a:r>
            <a:r>
              <a:rPr lang="ru-RU" dirty="0"/>
              <a:t>: Донина О.В.</a:t>
            </a:r>
          </a:p>
          <a:p>
            <a:pPr algn="r"/>
            <a:r>
              <a:rPr lang="ru-RU" dirty="0" smtClean="0"/>
              <a:t>Воронеж </a:t>
            </a:r>
            <a:r>
              <a:rPr lang="ru-RU" dirty="0"/>
              <a:t>2018</a:t>
            </a:r>
          </a:p>
          <a:p>
            <a:pPr algn="r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30737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Babbel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341" t="11821" r="1029" b="5475"/>
          <a:stretch/>
        </p:blipFill>
        <p:spPr>
          <a:xfrm>
            <a:off x="932688" y="1938529"/>
            <a:ext cx="10122407" cy="474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995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Fluentin3months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733" r="1870" b="4573"/>
          <a:stretch/>
        </p:blipFill>
        <p:spPr>
          <a:xfrm>
            <a:off x="945916" y="1783081"/>
            <a:ext cx="10300168" cy="500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23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Livemocha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80" r="1244" b="4280"/>
          <a:stretch/>
        </p:blipFill>
        <p:spPr>
          <a:xfrm>
            <a:off x="645200" y="1787464"/>
            <a:ext cx="10492965" cy="499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124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Services Institute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482" r="1184" b="6420"/>
          <a:stretch/>
        </p:blipFill>
        <p:spPr>
          <a:xfrm>
            <a:off x="471464" y="1818514"/>
            <a:ext cx="10437328" cy="487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197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Polyglot Club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11918" r="1296" b="7765"/>
          <a:stretch/>
        </p:blipFill>
        <p:spPr>
          <a:xfrm>
            <a:off x="581192" y="1837945"/>
            <a:ext cx="10706665" cy="4899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888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Reddit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98" r="1237" b="5894"/>
          <a:stretch/>
        </p:blipFill>
        <p:spPr>
          <a:xfrm>
            <a:off x="769620" y="1809660"/>
            <a:ext cx="10652759" cy="504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496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MosaLingua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070" r="1538" b="14011"/>
          <a:stretch/>
        </p:blipFill>
        <p:spPr>
          <a:xfrm>
            <a:off x="777241" y="2093977"/>
            <a:ext cx="10917935" cy="448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924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1192" y="886968"/>
            <a:ext cx="11029616" cy="938716"/>
          </a:xfrm>
        </p:spPr>
        <p:txBody>
          <a:bodyPr>
            <a:normAutofit fontScale="90000"/>
          </a:bodyPr>
          <a:lstStyle/>
          <a:p>
            <a:r>
              <a:rPr lang="ru-RU" dirty="0"/>
              <a:t>word2vec - это C++ программа, позволяющая построить векторные представления слов на заданных массивах текстовой информации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10896" y="1956816"/>
            <a:ext cx="11299911" cy="4800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1" dirty="0">
                <a:solidFill>
                  <a:schemeClr val="accent6">
                    <a:lumMod val="75000"/>
                  </a:schemeClr>
                </a:solidFill>
              </a:rPr>
              <a:t>word2vec можно отличнейшим образом применять для различных задач обработки естественного языка, как-то</a:t>
            </a:r>
            <a:r>
              <a:rPr lang="ru-RU" sz="2800" b="1" dirty="0" smtClean="0">
                <a:solidFill>
                  <a:schemeClr val="accent6">
                    <a:lumMod val="75000"/>
                  </a:schemeClr>
                </a:solidFill>
              </a:rPr>
              <a:t>:</a:t>
            </a:r>
            <a:endParaRPr lang="ru-RU" sz="2800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ru-RU" sz="2800" b="1" dirty="0"/>
              <a:t>Кластеризация слов по принципу их семантической близости</a:t>
            </a:r>
          </a:p>
          <a:p>
            <a:r>
              <a:rPr lang="ru-RU" sz="2800" b="1" dirty="0"/>
              <a:t>Выявление семантической близости слов (например, к чему семантически ближе слово кот — к еде или космическим пиратам)</a:t>
            </a:r>
          </a:p>
          <a:p>
            <a:r>
              <a:rPr lang="ru-RU" sz="2800" b="1" dirty="0"/>
              <a:t>Некоторые товарищи используют word2vec для анализа тональности, впрочем, не очень успешно. То есть, вполне успешно, но все-таки не очень.</a:t>
            </a:r>
          </a:p>
        </p:txBody>
      </p:sp>
    </p:spTree>
    <p:extLst>
      <p:ext uri="{BB962C8B-B14F-4D97-AF65-F5344CB8AC3E}">
        <p14:creationId xmlns:p14="http://schemas.microsoft.com/office/powerpoint/2010/main" val="3049203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53760" y="409548"/>
            <a:ext cx="11029616" cy="1013800"/>
          </a:xfrm>
        </p:spPr>
        <p:txBody>
          <a:bodyPr/>
          <a:lstStyle/>
          <a:p>
            <a:r>
              <a:rPr lang="en-US" dirty="0"/>
              <a:t>Link Grammar Parser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358" r="1994" b="6480"/>
          <a:stretch/>
        </p:blipFill>
        <p:spPr>
          <a:xfrm>
            <a:off x="234979" y="1845263"/>
            <a:ext cx="10399493" cy="4844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792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LingSoft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0078" r="1334" b="6195"/>
          <a:stretch/>
        </p:blipFill>
        <p:spPr>
          <a:xfrm>
            <a:off x="485591" y="2139696"/>
            <a:ext cx="10624369" cy="446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381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1192" y="477780"/>
            <a:ext cx="11029616" cy="1702716"/>
          </a:xfrm>
        </p:spPr>
        <p:txBody>
          <a:bodyPr>
            <a:normAutofit/>
          </a:bodyPr>
          <a:lstStyle/>
          <a:p>
            <a:r>
              <a:rPr lang="ru-RU" dirty="0"/>
              <a:t>Цель данной работы </a:t>
            </a:r>
            <a:r>
              <a:rPr lang="ru-RU" dirty="0" smtClean="0"/>
              <a:t>- определение </a:t>
            </a:r>
            <a:r>
              <a:rPr lang="ru-RU" dirty="0"/>
              <a:t>роли интернет – ресурсов в </a:t>
            </a:r>
            <a:r>
              <a:rPr lang="ru-RU" dirty="0" smtClean="0"/>
              <a:t>обучении иностранным языкам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446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b="1" dirty="0" smtClean="0"/>
              <a:t>Задачи </a:t>
            </a:r>
            <a:r>
              <a:rPr lang="ru-RU" sz="3600" b="1" dirty="0"/>
              <a:t>для достижения поставленной цели:</a:t>
            </a:r>
          </a:p>
          <a:p>
            <a:r>
              <a:rPr lang="ru-RU" sz="2800" b="1" dirty="0" smtClean="0"/>
              <a:t>Определить</a:t>
            </a:r>
            <a:r>
              <a:rPr lang="ru-RU" sz="2800" b="1" dirty="0"/>
              <a:t>, какие направления можно развить благодаря интернет – ресурсам</a:t>
            </a:r>
          </a:p>
          <a:p>
            <a:r>
              <a:rPr lang="ru-RU" sz="2800" b="1" dirty="0" smtClean="0"/>
              <a:t>Рассмотреть </a:t>
            </a:r>
            <a:r>
              <a:rPr lang="ru-RU" sz="2800" b="1" dirty="0"/>
              <a:t>принцип работы наиболее распространенных сайтов для </a:t>
            </a:r>
            <a:r>
              <a:rPr lang="ru-RU" sz="2800" b="1" dirty="0" smtClean="0"/>
              <a:t>обу</a:t>
            </a:r>
            <a:r>
              <a:rPr lang="ru-RU" sz="2800" b="1" dirty="0" smtClean="0"/>
              <a:t>чения языкам</a:t>
            </a:r>
            <a:endParaRPr lang="ru-RU" sz="2800" b="1" dirty="0"/>
          </a:p>
          <a:p>
            <a:r>
              <a:rPr lang="ru-RU" sz="2800" b="1" dirty="0" smtClean="0"/>
              <a:t>Рассмотреть </a:t>
            </a:r>
            <a:r>
              <a:rPr lang="ru-RU" sz="2800" b="1" dirty="0"/>
              <a:t>преимущества и </a:t>
            </a:r>
            <a:r>
              <a:rPr lang="ru-RU" sz="2800" b="1" dirty="0" smtClean="0"/>
              <a:t>недостатки интернет-обучения языкам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1371605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Langsoft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186" b="15213"/>
          <a:stretch/>
        </p:blipFill>
        <p:spPr>
          <a:xfrm>
            <a:off x="1" y="1856232"/>
            <a:ext cx="12015216" cy="500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660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sz="3600" dirty="0" smtClean="0"/>
              <a:t>Плюсы обучения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ru-RU" sz="3600" dirty="0"/>
              <a:t>при помощи </a:t>
            </a:r>
            <a:r>
              <a:rPr lang="ru-RU" sz="3600" dirty="0" err="1"/>
              <a:t>интернет-ресурсов</a:t>
            </a:r>
            <a:r>
              <a:rPr lang="ru-RU" sz="3600" dirty="0"/>
              <a:t> </a:t>
            </a:r>
            <a:endParaRPr lang="ru-RU" sz="3600" dirty="0"/>
          </a:p>
        </p:txBody>
      </p:sp>
      <p:sp>
        <p:nvSpPr>
          <p:cNvPr id="5" name="Выгнутая влево стрелка 4"/>
          <p:cNvSpPr/>
          <p:nvPr/>
        </p:nvSpPr>
        <p:spPr>
          <a:xfrm>
            <a:off x="329184" y="1920240"/>
            <a:ext cx="658368" cy="150876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987552" y="1920240"/>
            <a:ext cx="10790233" cy="4937760"/>
          </a:xfrm>
        </p:spPr>
        <p:txBody>
          <a:bodyPr>
            <a:normAutofit lnSpcReduction="10000"/>
          </a:bodyPr>
          <a:lstStyle/>
          <a:p>
            <a:pPr>
              <a:buFont typeface="Arial"/>
              <a:buChar char="•"/>
            </a:pPr>
            <a:r>
              <a:rPr lang="ru-RU" sz="2400" b="1" dirty="0">
                <a:solidFill>
                  <a:srgbClr val="333333"/>
                </a:solidFill>
              </a:rPr>
              <a:t>Высокая эффективность благодаря использованию удобных инструментов: презентации, тесты, видео, чат, показ экрана, возможность многократно пересматривать урок.</a:t>
            </a:r>
          </a:p>
          <a:p>
            <a:pPr>
              <a:buFont typeface="Arial"/>
              <a:buChar char="•"/>
            </a:pPr>
            <a:r>
              <a:rPr lang="ru-RU" sz="2400" b="1" dirty="0">
                <a:solidFill>
                  <a:srgbClr val="333333"/>
                </a:solidFill>
              </a:rPr>
              <a:t>Легче следить за успехами каждого ученика.</a:t>
            </a:r>
          </a:p>
          <a:p>
            <a:pPr>
              <a:buFont typeface="Arial"/>
              <a:buChar char="•"/>
            </a:pPr>
            <a:r>
              <a:rPr lang="ru-RU" sz="2400" b="1" dirty="0">
                <a:solidFill>
                  <a:srgbClr val="333333"/>
                </a:solidFill>
              </a:rPr>
              <a:t>Электронное образование экономит деньги и отлично подходит для обучения персонала, особенно в организациях, где работники часто сменяются. Каждый может сэкономить, так как не надо постоянно платить тренеру или арендовать помещение, оплачивать проживание.</a:t>
            </a:r>
          </a:p>
          <a:p>
            <a:pPr>
              <a:buFont typeface="Arial"/>
              <a:buChar char="•"/>
            </a:pPr>
            <a:r>
              <a:rPr lang="ru-RU" sz="2400" b="1" dirty="0">
                <a:solidFill>
                  <a:srgbClr val="333333"/>
                </a:solidFill>
              </a:rPr>
              <a:t>Можно проводить обучение из любого места и при этом всегда выглядеть профессионально.</a:t>
            </a:r>
          </a:p>
          <a:p>
            <a:pPr>
              <a:buFont typeface="Arial"/>
              <a:buChar char="•"/>
            </a:pPr>
            <a:r>
              <a:rPr lang="ru-RU" sz="2400" b="1" dirty="0">
                <a:solidFill>
                  <a:srgbClr val="333333"/>
                </a:solidFill>
              </a:rPr>
              <a:t>Никто не опаздывает на лекции – благодаря мобильному приложению, можно подключиться к занятию даже с мобильного.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8931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Минусы обучения при помощи </a:t>
            </a:r>
            <a:r>
              <a:rPr lang="ru-RU" dirty="0" err="1" smtClean="0"/>
              <a:t>интернет-ресурсов</a:t>
            </a:r>
            <a:r>
              <a:rPr lang="ru-RU" dirty="0" smtClean="0"/>
              <a:t>  </a:t>
            </a:r>
            <a:endParaRPr lang="ru-RU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8790" y="1859027"/>
            <a:ext cx="3832102" cy="4893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85969" y="1859027"/>
            <a:ext cx="7812821" cy="4830942"/>
          </a:xfrm>
        </p:spPr>
        <p:txBody>
          <a:bodyPr>
            <a:noAutofit/>
          </a:bodyPr>
          <a:lstStyle/>
          <a:p>
            <a:r>
              <a:rPr lang="ru-RU" sz="2400" b="1" dirty="0"/>
              <a:t>Недостатки онлайн-обучения для организатора:</a:t>
            </a:r>
          </a:p>
          <a:p>
            <a:r>
              <a:rPr lang="ru-RU" sz="2400" b="1" dirty="0"/>
              <a:t>Каждый спикер должен научиться пользоваться платформой для электронного обучения и овладеть приемами эффективного проведения семинаров онлайн. </a:t>
            </a:r>
            <a:endParaRPr lang="ru-RU" sz="2400" b="1" dirty="0" smtClean="0"/>
          </a:p>
          <a:p>
            <a:r>
              <a:rPr lang="ru-RU" sz="2400" b="1" dirty="0" smtClean="0"/>
              <a:t>Надо </a:t>
            </a:r>
            <a:r>
              <a:rPr lang="ru-RU" sz="2400" b="1" dirty="0"/>
              <a:t>идеально подготовить каждое занятие, лекцию или задания еще и с технической точки зрения. </a:t>
            </a:r>
            <a:endParaRPr lang="ru-RU" sz="2400" b="1" dirty="0" smtClean="0"/>
          </a:p>
          <a:p>
            <a:r>
              <a:rPr lang="ru-RU" sz="2400" b="1" dirty="0" smtClean="0"/>
              <a:t>Знакомство </a:t>
            </a:r>
            <a:r>
              <a:rPr lang="ru-RU" sz="2400" b="1" dirty="0"/>
              <a:t>с техническими вопросами, выбор оборудования и подходящей платформы для проведения курсов.</a:t>
            </a:r>
          </a:p>
        </p:txBody>
      </p:sp>
    </p:spTree>
    <p:extLst>
      <p:ext uri="{BB962C8B-B14F-4D97-AF65-F5344CB8AC3E}">
        <p14:creationId xmlns:p14="http://schemas.microsoft.com/office/powerpoint/2010/main" val="1069477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Заключение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b="1" dirty="0" smtClean="0">
                <a:solidFill>
                  <a:srgbClr val="333333"/>
                </a:solidFill>
                <a:latin typeface="+mj-lt"/>
              </a:rPr>
              <a:t>Электронное </a:t>
            </a:r>
            <a:r>
              <a:rPr lang="ru-RU" sz="3200" b="1" dirty="0">
                <a:solidFill>
                  <a:srgbClr val="333333"/>
                </a:solidFill>
                <a:latin typeface="+mj-lt"/>
              </a:rPr>
              <a:t>обучение обладает рядом несомненных преимуществ, но свои недостатки у него тоже есть, как, впрочем, и у традиционного способа обучения. Самое важное, что благодаря онлайн-образованию, студенты курсов могут эффективно, удобно и довольно дешево учиться.</a:t>
            </a:r>
            <a:endParaRPr lang="ru-RU" sz="3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79798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Блок-схема: альтернативный процесс 4"/>
          <p:cNvSpPr/>
          <p:nvPr/>
        </p:nvSpPr>
        <p:spPr>
          <a:xfrm>
            <a:off x="155448" y="702156"/>
            <a:ext cx="11923776" cy="117043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b="1" dirty="0" smtClean="0">
                <a:solidFill>
                  <a:schemeClr val="accent6">
                    <a:lumMod val="75000"/>
                  </a:schemeClr>
                </a:solidFill>
              </a:rPr>
              <a:t>Благодарю за внимание!</a:t>
            </a:r>
            <a:endParaRPr lang="ru-RU" sz="54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851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1192" y="1047261"/>
            <a:ext cx="11029616" cy="825002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Ko</a:t>
            </a:r>
            <a:r>
              <a:rPr lang="ru-RU" b="1" dirty="0" err="1"/>
              <a:t>мпьют</a:t>
            </a:r>
            <a:r>
              <a:rPr lang="en-US" b="1" dirty="0"/>
              <a:t>ep</a:t>
            </a:r>
            <a:r>
              <a:rPr lang="ru-RU" b="1" dirty="0" err="1"/>
              <a:t>ны</a:t>
            </a:r>
            <a:r>
              <a:rPr lang="en-US" b="1" dirty="0"/>
              <a:t>e </a:t>
            </a:r>
            <a:r>
              <a:rPr lang="ru-RU" b="1" dirty="0"/>
              <a:t>п</a:t>
            </a:r>
            <a:r>
              <a:rPr lang="en-US" b="1" dirty="0" err="1"/>
              <a:t>po</a:t>
            </a:r>
            <a:r>
              <a:rPr lang="ru-RU" b="1" dirty="0"/>
              <a:t>г</a:t>
            </a:r>
            <a:r>
              <a:rPr lang="en-US" b="1" dirty="0"/>
              <a:t>pa</a:t>
            </a:r>
            <a:r>
              <a:rPr lang="ru-RU" b="1" dirty="0" err="1"/>
              <a:t>ммы</a:t>
            </a:r>
            <a:r>
              <a:rPr lang="ru-RU" b="1" dirty="0"/>
              <a:t> п</a:t>
            </a:r>
            <a:r>
              <a:rPr lang="en-US" b="1" dirty="0"/>
              <a:t>o</a:t>
            </a:r>
            <a:r>
              <a:rPr lang="ru-RU" b="1" dirty="0" err="1"/>
              <a:t>зв</a:t>
            </a:r>
            <a:r>
              <a:rPr lang="en-US" b="1" dirty="0"/>
              <a:t>o</a:t>
            </a:r>
            <a:r>
              <a:rPr lang="ru-RU" b="1" dirty="0" err="1"/>
              <a:t>ляют</a:t>
            </a:r>
            <a:r>
              <a:rPr lang="ru-RU" b="1" dirty="0"/>
              <a:t> </a:t>
            </a:r>
            <a:r>
              <a:rPr lang="ru-RU" b="1" dirty="0" err="1"/>
              <a:t>обуч</a:t>
            </a:r>
            <a:r>
              <a:rPr lang="en-US" b="1" dirty="0"/>
              <a:t>a</a:t>
            </a:r>
            <a:r>
              <a:rPr lang="ru-RU" b="1" dirty="0" err="1"/>
              <a:t>ть</a:t>
            </a:r>
            <a:r>
              <a:rPr lang="ru-RU" b="1" dirty="0"/>
              <a:t> </a:t>
            </a:r>
            <a:r>
              <a:rPr lang="en-US" b="1" dirty="0"/>
              <a:t>a</a:t>
            </a:r>
            <a:r>
              <a:rPr lang="ru-RU" b="1" dirty="0" err="1"/>
              <a:t>нглий</a:t>
            </a:r>
            <a:r>
              <a:rPr lang="en-US" b="1" dirty="0"/>
              <a:t>c</a:t>
            </a:r>
            <a:r>
              <a:rPr lang="ru-RU" b="1" dirty="0" smtClean="0"/>
              <a:t>кому языку </a:t>
            </a:r>
            <a:r>
              <a:rPr lang="ru-RU" b="1" dirty="0"/>
              <a:t>п</a:t>
            </a:r>
            <a:r>
              <a:rPr lang="en-US" b="1" dirty="0"/>
              <a:t>o c</a:t>
            </a:r>
            <a:r>
              <a:rPr lang="ru-RU" b="1" dirty="0"/>
              <a:t>л</a:t>
            </a:r>
            <a:r>
              <a:rPr lang="en-US" b="1" dirty="0"/>
              <a:t>e</a:t>
            </a:r>
            <a:r>
              <a:rPr lang="ru-RU" b="1" dirty="0" smtClean="0"/>
              <a:t>дующим </a:t>
            </a:r>
            <a:r>
              <a:rPr lang="ru-RU" b="1" dirty="0"/>
              <a:t>направлениям: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899138"/>
            <a:ext cx="7831016" cy="4767384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Pa</a:t>
            </a:r>
            <a:r>
              <a:rPr lang="ru-RU" sz="3600" b="1" dirty="0"/>
              <a:t>б</a:t>
            </a:r>
            <a:r>
              <a:rPr lang="en-US" sz="3600" b="1" dirty="0"/>
              <a:t>o</a:t>
            </a:r>
            <a:r>
              <a:rPr lang="ru-RU" sz="3600" b="1" dirty="0"/>
              <a:t>т</a:t>
            </a:r>
            <a:r>
              <a:rPr lang="en-US" sz="3600" b="1" dirty="0"/>
              <a:t>a </a:t>
            </a:r>
            <a:r>
              <a:rPr lang="ru-RU" sz="3600" b="1" dirty="0"/>
              <a:t>н</a:t>
            </a:r>
            <a:r>
              <a:rPr lang="en-US" sz="3600" b="1" dirty="0"/>
              <a:t>a</a:t>
            </a:r>
            <a:r>
              <a:rPr lang="ru-RU" sz="3600" b="1" dirty="0"/>
              <a:t>д л</a:t>
            </a:r>
            <a:r>
              <a:rPr lang="en-US" sz="3600" b="1" dirty="0"/>
              <a:t>e</a:t>
            </a:r>
            <a:r>
              <a:rPr lang="ru-RU" sz="3600" b="1" dirty="0" err="1"/>
              <a:t>ксическим</a:t>
            </a:r>
            <a:r>
              <a:rPr lang="ru-RU" sz="3600" b="1" dirty="0"/>
              <a:t> з</a:t>
            </a:r>
            <a:r>
              <a:rPr lang="en-US" sz="3600" b="1" dirty="0"/>
              <a:t>a</a:t>
            </a:r>
            <a:r>
              <a:rPr lang="ru-RU" sz="3600" b="1" dirty="0"/>
              <a:t>п</a:t>
            </a:r>
            <a:r>
              <a:rPr lang="en-US" sz="3600" b="1" dirty="0"/>
              <a:t>a</a:t>
            </a:r>
            <a:r>
              <a:rPr lang="ru-RU" sz="3600" b="1" dirty="0"/>
              <a:t>сом</a:t>
            </a:r>
          </a:p>
          <a:p>
            <a:r>
              <a:rPr lang="ru-RU" sz="3600" b="1" dirty="0"/>
              <a:t>Из</a:t>
            </a:r>
            <a:r>
              <a:rPr lang="en-US" sz="3600" b="1" dirty="0"/>
              <a:t>y</a:t>
            </a:r>
            <a:r>
              <a:rPr lang="ru-RU" sz="3600" b="1" dirty="0"/>
              <a:t>ч</a:t>
            </a:r>
            <a:r>
              <a:rPr lang="en-US" sz="3600" b="1" dirty="0"/>
              <a:t>e</a:t>
            </a:r>
            <a:r>
              <a:rPr lang="ru-RU" sz="3600" b="1" dirty="0"/>
              <a:t>ни</a:t>
            </a:r>
            <a:r>
              <a:rPr lang="en-US" sz="3600" b="1" dirty="0"/>
              <a:t>e </a:t>
            </a:r>
            <a:r>
              <a:rPr lang="ru-RU" sz="3600" b="1" dirty="0"/>
              <a:t>ф</a:t>
            </a:r>
            <a:r>
              <a:rPr lang="en-US" sz="3600" b="1" dirty="0"/>
              <a:t>o</a:t>
            </a:r>
            <a:r>
              <a:rPr lang="ru-RU" sz="3600" b="1" dirty="0"/>
              <a:t>н</a:t>
            </a:r>
            <a:r>
              <a:rPr lang="en-US" sz="3600" b="1" dirty="0"/>
              <a:t>e</a:t>
            </a:r>
            <a:r>
              <a:rPr lang="ru-RU" sz="3600" b="1" dirty="0"/>
              <a:t>тики</a:t>
            </a:r>
          </a:p>
          <a:p>
            <a:r>
              <a:rPr lang="ru-RU" sz="3600" b="1" dirty="0"/>
              <a:t>Из</a:t>
            </a:r>
            <a:r>
              <a:rPr lang="en-US" sz="3600" b="1" dirty="0"/>
              <a:t>y</a:t>
            </a:r>
            <a:r>
              <a:rPr lang="ru-RU" sz="3600" b="1" dirty="0"/>
              <a:t>ч</a:t>
            </a:r>
            <a:r>
              <a:rPr lang="en-US" sz="3600" b="1" dirty="0"/>
              <a:t>e</a:t>
            </a:r>
            <a:r>
              <a:rPr lang="ru-RU" sz="3600" b="1" dirty="0"/>
              <a:t>ни</a:t>
            </a:r>
            <a:r>
              <a:rPr lang="en-US" sz="3600" b="1" dirty="0"/>
              <a:t>e </a:t>
            </a:r>
            <a:r>
              <a:rPr lang="ru-RU" sz="3600" b="1" dirty="0"/>
              <a:t>г</a:t>
            </a:r>
            <a:r>
              <a:rPr lang="en-US" sz="3600" b="1" dirty="0"/>
              <a:t>pa</a:t>
            </a:r>
            <a:r>
              <a:rPr lang="ru-RU" sz="3600" b="1" dirty="0" err="1"/>
              <a:t>мматики</a:t>
            </a:r>
            <a:endParaRPr lang="ru-RU" sz="3600" b="1" dirty="0"/>
          </a:p>
          <a:p>
            <a:r>
              <a:rPr lang="ru-RU" sz="3600" b="1" dirty="0"/>
              <a:t>В</a:t>
            </a:r>
            <a:r>
              <a:rPr lang="en-US" sz="3600" b="1" dirty="0" err="1"/>
              <a:t>oc</a:t>
            </a:r>
            <a:r>
              <a:rPr lang="ru-RU" sz="3600" b="1" dirty="0"/>
              <a:t>п</a:t>
            </a:r>
            <a:r>
              <a:rPr lang="en-US" sz="3600" b="1" dirty="0"/>
              <a:t>p</a:t>
            </a:r>
            <a:r>
              <a:rPr lang="ru-RU" sz="3600" b="1" dirty="0" err="1"/>
              <a:t>ияти</a:t>
            </a:r>
            <a:r>
              <a:rPr lang="en-US" sz="3600" b="1" dirty="0"/>
              <a:t>e </a:t>
            </a:r>
            <a:r>
              <a:rPr lang="ru-RU" sz="3600" b="1" dirty="0"/>
              <a:t>и п</a:t>
            </a:r>
            <a:r>
              <a:rPr lang="en-US" sz="3600" b="1" dirty="0"/>
              <a:t>o</a:t>
            </a:r>
            <a:r>
              <a:rPr lang="ru-RU" sz="3600" b="1" dirty="0"/>
              <a:t>ним</a:t>
            </a:r>
            <a:r>
              <a:rPr lang="en-US" sz="3600" b="1" dirty="0"/>
              <a:t>a</a:t>
            </a:r>
            <a:r>
              <a:rPr lang="ru-RU" sz="3600" b="1" dirty="0"/>
              <a:t>ни</a:t>
            </a:r>
            <a:r>
              <a:rPr lang="en-US" sz="3600" b="1" dirty="0"/>
              <a:t>e a</a:t>
            </a:r>
            <a:r>
              <a:rPr lang="ru-RU" sz="3600" b="1" dirty="0" err="1"/>
              <a:t>нглийской</a:t>
            </a:r>
            <a:r>
              <a:rPr lang="ru-RU" sz="3600" b="1" dirty="0"/>
              <a:t> </a:t>
            </a:r>
            <a:r>
              <a:rPr lang="en-US" sz="3600" b="1" dirty="0" err="1"/>
              <a:t>pe</a:t>
            </a:r>
            <a:r>
              <a:rPr lang="ru-RU" sz="3600" b="1" dirty="0" err="1"/>
              <a:t>чи</a:t>
            </a:r>
            <a:endParaRPr lang="ru-RU" sz="3600" b="1" dirty="0"/>
          </a:p>
          <a:p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5949" y="2938584"/>
            <a:ext cx="6105036" cy="3845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7233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Рассмотрим некоторые полезные для </a:t>
            </a:r>
            <a:r>
              <a:rPr lang="ru-RU" dirty="0" smtClean="0"/>
              <a:t>обучения иностранным языкам </a:t>
            </a:r>
            <a:r>
              <a:rPr lang="ru-RU" dirty="0" smtClean="0"/>
              <a:t>сайты и приложения: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2903600"/>
            <a:ext cx="7632245" cy="4122753"/>
          </a:xfrm>
        </p:spPr>
      </p:pic>
      <p:sp>
        <p:nvSpPr>
          <p:cNvPr id="5" name="TextBox 4"/>
          <p:cNvSpPr txBox="1"/>
          <p:nvPr/>
        </p:nvSpPr>
        <p:spPr>
          <a:xfrm>
            <a:off x="649224" y="2039112"/>
            <a:ext cx="221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1. </a:t>
            </a:r>
            <a:r>
              <a:rPr lang="en-US" sz="2400" dirty="0" err="1" smtClean="0">
                <a:solidFill>
                  <a:schemeClr val="accent6">
                    <a:lumMod val="75000"/>
                  </a:schemeClr>
                </a:solidFill>
              </a:rPr>
              <a:t>Duolingo</a:t>
            </a:r>
            <a:endParaRPr lang="ru-RU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Выгнутая вверх стрелка 5"/>
          <p:cNvSpPr/>
          <p:nvPr/>
        </p:nvSpPr>
        <p:spPr>
          <a:xfrm rot="4196141">
            <a:off x="2239427" y="2267373"/>
            <a:ext cx="621792" cy="43668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233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FluentU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0930" y="585350"/>
            <a:ext cx="8454471" cy="593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68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Conversation Exchange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098" y="1906904"/>
            <a:ext cx="11947845" cy="486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88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Memrise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23" t="12432" r="1193" b="10958"/>
          <a:stretch/>
        </p:blipFill>
        <p:spPr>
          <a:xfrm>
            <a:off x="448056" y="1856232"/>
            <a:ext cx="11283696" cy="511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901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BBC Languages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135" t="11861" r="1666" b="5230"/>
          <a:stretch/>
        </p:blipFill>
        <p:spPr>
          <a:xfrm>
            <a:off x="722377" y="1819657"/>
            <a:ext cx="10195560" cy="486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03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Busuu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4" t="11823" r="1149" b="5602"/>
          <a:stretch/>
        </p:blipFill>
        <p:spPr>
          <a:xfrm>
            <a:off x="438912" y="1792224"/>
            <a:ext cx="11320272" cy="493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346870"/>
      </p:ext>
    </p:extLst>
  </p:cSld>
  <p:clrMapOvr>
    <a:masterClrMapping/>
  </p:clrMapOvr>
</p:sld>
</file>

<file path=ppt/theme/theme1.xml><?xml version="1.0" encoding="utf-8"?>
<a:theme xmlns:a="http://schemas.openxmlformats.org/drawingml/2006/main" name="Дивиденд">
  <a:themeElements>
    <a:clrScheme name="Другая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DAC5D"/>
      </a:accent1>
      <a:accent2>
        <a:srgbClr val="4A2739"/>
      </a:accent2>
      <a:accent3>
        <a:srgbClr val="A5A5A5"/>
      </a:accent3>
      <a:accent4>
        <a:srgbClr val="FFC000"/>
      </a:accent4>
      <a:accent5>
        <a:srgbClr val="F4B183"/>
      </a:accent5>
      <a:accent6>
        <a:srgbClr val="6F3B55"/>
      </a:accent6>
      <a:hlink>
        <a:srgbClr val="F7CBAC"/>
      </a:hlink>
      <a:folHlink>
        <a:srgbClr val="954F72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TM03457464[[fn=Дивиденд]]</Template>
  <TotalTime>87</TotalTime>
  <Words>510</Words>
  <Application>Microsoft Office PowerPoint</Application>
  <PresentationFormat>Произвольный</PresentationFormat>
  <Paragraphs>59</Paragraphs>
  <Slides>24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5" baseType="lpstr">
      <vt:lpstr>Дивиденд</vt:lpstr>
      <vt:lpstr>Презентация PowerPoint</vt:lpstr>
      <vt:lpstr>Цель данной работы - определение роли интернет – ресурсов в обучении иностранным языкам </vt:lpstr>
      <vt:lpstr>Koмпьютepныe пpoгpaммы пoзвoляют обучaть aнглийcкому языку пo cлeдующим направлениям: </vt:lpstr>
      <vt:lpstr>Рассмотрим некоторые полезные для обучения иностранным языкам сайты и приложения:</vt:lpstr>
      <vt:lpstr>FluentU</vt:lpstr>
      <vt:lpstr>Conversation Exchange </vt:lpstr>
      <vt:lpstr>Memrise</vt:lpstr>
      <vt:lpstr>BBC Languages </vt:lpstr>
      <vt:lpstr>Busuu</vt:lpstr>
      <vt:lpstr>Babbel </vt:lpstr>
      <vt:lpstr>Fluentin3months </vt:lpstr>
      <vt:lpstr>Livemocha </vt:lpstr>
      <vt:lpstr>Foreign Services Institute </vt:lpstr>
      <vt:lpstr>The Polyglot Club </vt:lpstr>
      <vt:lpstr>Reddit </vt:lpstr>
      <vt:lpstr>MosaLingua </vt:lpstr>
      <vt:lpstr>word2vec - это C++ программа, позволяющая построить векторные представления слов на заданных массивах текстовой информации</vt:lpstr>
      <vt:lpstr>Link Grammar Parser</vt:lpstr>
      <vt:lpstr>LingSoft</vt:lpstr>
      <vt:lpstr>Langsoft</vt:lpstr>
      <vt:lpstr>Плюсы обучения при помощи интернет-ресурсов </vt:lpstr>
      <vt:lpstr>Минусы обучения при помощи интернет-ресурсов  </vt:lpstr>
      <vt:lpstr>Заключение</vt:lpstr>
      <vt:lpstr>Благодарю за внимание!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user</cp:lastModifiedBy>
  <cp:revision>10</cp:revision>
  <dcterms:created xsi:type="dcterms:W3CDTF">2018-10-28T21:18:50Z</dcterms:created>
  <dcterms:modified xsi:type="dcterms:W3CDTF">2019-01-11T09:55:50Z</dcterms:modified>
</cp:coreProperties>
</file>

<file path=docProps/thumbnail.jpeg>
</file>